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79" r:id="rId9"/>
    <p:sldId id="263" r:id="rId10"/>
    <p:sldId id="266" r:id="rId11"/>
    <p:sldId id="267" r:id="rId12"/>
    <p:sldId id="268" r:id="rId13"/>
    <p:sldId id="300" r:id="rId14"/>
    <p:sldId id="261" r:id="rId15"/>
    <p:sldId id="296" r:id="rId16"/>
    <p:sldId id="262" r:id="rId17"/>
    <p:sldId id="276" r:id="rId18"/>
    <p:sldId id="277" r:id="rId19"/>
    <p:sldId id="301" r:id="rId20"/>
    <p:sldId id="302" r:id="rId21"/>
    <p:sldId id="303" r:id="rId22"/>
    <p:sldId id="304" r:id="rId23"/>
    <p:sldId id="273" r:id="rId24"/>
    <p:sldId id="305" r:id="rId25"/>
    <p:sldId id="306" r:id="rId26"/>
    <p:sldId id="275" r:id="rId27"/>
    <p:sldId id="307" r:id="rId28"/>
    <p:sldId id="30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2"/>
    <p:restoredTop sz="94645"/>
  </p:normalViewPr>
  <p:slideViewPr>
    <p:cSldViewPr snapToGrid="0" snapToObjects="1">
      <p:cViewPr varScale="1">
        <p:scale>
          <a:sx n="129" d="100"/>
          <a:sy n="129" d="100"/>
        </p:scale>
        <p:origin x="24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2A568-175E-504F-9202-CAC775104D51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1BC7-4554-434B-BB74-2F45E3DCC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8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1BC7-4554-434B-BB74-2F45E3DCC6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1BC7-4554-434B-BB74-2F45E3DCC6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5496"/>
            <a:ext cx="2743200" cy="365125"/>
          </a:xfrm>
        </p:spPr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3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0246D-FEB3-1D4B-ACB6-5DDB13D5E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</a:t>
            </a:r>
            <a:r>
              <a:rPr lang="en-US">
                <a:solidFill>
                  <a:srgbClr val="FFFFFF"/>
                </a:solidFill>
                <a:latin typeface="Courier" pitchFamily="2" charset="0"/>
              </a:rPr>
              <a:t>Make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Prof. Darrell Long</a:t>
            </a:r>
          </a:p>
          <a:p>
            <a:r>
              <a:rPr lang="en-US">
                <a:solidFill>
                  <a:srgbClr val="FFFFFF"/>
                </a:solidFill>
              </a:rPr>
              <a:t>CSE 13S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2657E-EBB0-6D4A-A401-41C92849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2E39C-D0E1-EC47-91C3-2E90C5BD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CC0569-38BB-4E42-AC2B-045AFF39553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5C828-D5C2-7641-B814-3F802254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75521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Lazy Assignment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“=“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11" y="4527077"/>
            <a:ext cx="5298989" cy="1197311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416" y="2608999"/>
            <a:ext cx="10056704" cy="2866318"/>
          </a:xfrm>
        </p:spPr>
        <p:txBody>
          <a:bodyPr>
            <a:normAutofit/>
          </a:bodyPr>
          <a:lstStyle/>
          <a:p>
            <a:r>
              <a:rPr lang="en-US" sz="2000" dirty="0"/>
              <a:t>Variables lazily assigned using the “=“ operator are called recursively-expanded variables.</a:t>
            </a:r>
          </a:p>
          <a:p>
            <a:r>
              <a:rPr lang="en-US" sz="2000" dirty="0"/>
              <a:t>Contents of the variable assignment are stored as-is, variables as variables, references as references.</a:t>
            </a:r>
          </a:p>
          <a:p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waits to expand the variable’s references until the variable is being used.</a:t>
            </a:r>
          </a:p>
          <a:p>
            <a:r>
              <a:rPr lang="en-US" sz="2000" dirty="0"/>
              <a:t>Example: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31215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Immediate Assignment </a:t>
            </a:r>
            <a:r>
              <a:rPr lang="mr-IN">
                <a:solidFill>
                  <a:schemeClr val="bg1"/>
                </a:solidFill>
              </a:rPr>
              <a:t>–</a:t>
            </a:r>
            <a:r>
              <a:rPr lang="en-US">
                <a:solidFill>
                  <a:schemeClr val="bg1"/>
                </a:solidFill>
              </a:rPr>
              <a:t> “:=“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4" y="4808411"/>
            <a:ext cx="4866503" cy="1070629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751" y="2944460"/>
            <a:ext cx="10130845" cy="2866318"/>
          </a:xfrm>
        </p:spPr>
        <p:txBody>
          <a:bodyPr>
            <a:normAutofit/>
          </a:bodyPr>
          <a:lstStyle/>
          <a:p>
            <a:r>
              <a:rPr lang="en-US" sz="2000" dirty="0"/>
              <a:t>Variables immediately assigned with “:=“ operator are called simply-expanded variables and behave like variables in C.</a:t>
            </a:r>
          </a:p>
          <a:p>
            <a:r>
              <a:rPr lang="en-US" sz="2000" dirty="0"/>
              <a:t>Variable assignment is evaluated, and the result assigned to the variable.</a:t>
            </a:r>
          </a:p>
          <a:p>
            <a:r>
              <a:rPr lang="en-US" sz="2000" dirty="0"/>
              <a:t>If variable assignment is a variable reference, the reference is expanded before the assignment.</a:t>
            </a:r>
          </a:p>
          <a:p>
            <a:r>
              <a:rPr lang="en-US" sz="2000" dirty="0"/>
              <a:t>Example:</a:t>
            </a:r>
          </a:p>
          <a:p>
            <a:endParaRPr lang="en-US" sz="200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B22EC81-87B3-5B4C-B7F8-0C3F7A73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107C-F21D-C340-B039-0C0A4305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DF3A1-A14B-7F47-AB33-B097427F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38070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Conditional Assignment </a:t>
            </a:r>
            <a:r>
              <a:rPr lang="mr-IN">
                <a:solidFill>
                  <a:schemeClr val="bg1"/>
                </a:solidFill>
              </a:rPr>
              <a:t>–</a:t>
            </a:r>
            <a:r>
              <a:rPr lang="en-US">
                <a:solidFill>
                  <a:schemeClr val="bg1"/>
                </a:solidFill>
              </a:rPr>
              <a:t> “?=“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91" y="4349578"/>
            <a:ext cx="5904844" cy="1372874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944460"/>
            <a:ext cx="9858996" cy="2866318"/>
          </a:xfrm>
        </p:spPr>
        <p:txBody>
          <a:bodyPr>
            <a:normAutofit/>
          </a:bodyPr>
          <a:lstStyle/>
          <a:p>
            <a:r>
              <a:rPr lang="en-US" sz="2400" dirty="0"/>
              <a:t>“?=“ behaves like “=“, except assignment occurs if and only if the variable hasn’t been assigned a value yet.</a:t>
            </a:r>
          </a:p>
          <a:p>
            <a:r>
              <a:rPr lang="en-US" sz="2400" dirty="0"/>
              <a:t>Example:</a:t>
            </a:r>
          </a:p>
          <a:p>
            <a:endParaRPr lang="en-US" sz="24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D7C961-05F4-7942-9881-95C6CE98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5EEB-AC6C-444A-AA2D-687B21FF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C3258-3741-9542-8B28-7C042848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30376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Concatenation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“+=“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944460"/>
            <a:ext cx="9858996" cy="31430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Behaves like “=“ if the variable in question hasn’t been defined.</a:t>
            </a:r>
          </a:p>
          <a:p>
            <a:r>
              <a:rPr lang="en-US" dirty="0"/>
              <a:t>Essentially adds extra text to a defined variable separated by space.</a:t>
            </a:r>
          </a:p>
          <a:p>
            <a:r>
              <a:rPr lang="en-US" dirty="0"/>
              <a:t>Example:</a:t>
            </a:r>
          </a:p>
          <a:p>
            <a:pPr lvl="2"/>
            <a:r>
              <a:rPr lang="en-US" dirty="0"/>
              <a:t>x := foo</a:t>
            </a:r>
          </a:p>
          <a:p>
            <a:pPr lvl="2"/>
            <a:r>
              <a:rPr lang="en-US" dirty="0"/>
              <a:t>x += bar</a:t>
            </a:r>
          </a:p>
          <a:p>
            <a:pPr lvl="1"/>
            <a:r>
              <a:rPr lang="en-US" dirty="0"/>
              <a:t>Is equivalent to:</a:t>
            </a:r>
          </a:p>
          <a:p>
            <a:pPr lvl="2"/>
            <a:r>
              <a:rPr lang="en-US" dirty="0"/>
              <a:t>x := foo</a:t>
            </a:r>
          </a:p>
          <a:p>
            <a:pPr lvl="2"/>
            <a:r>
              <a:rPr lang="en-US" dirty="0"/>
              <a:t>x := $(x) bar</a:t>
            </a:r>
          </a:p>
          <a:p>
            <a:r>
              <a:rPr lang="en-US" dirty="0"/>
              <a:t>Useful for adding debug flags like “-g” to defined compiler flags.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D7C961-05F4-7942-9881-95C6CE98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5EEB-AC6C-444A-AA2D-687B21FF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C3258-3741-9542-8B28-7C042848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248330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dependency?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Either a target or a filename (this includes source and header files).</a:t>
            </a:r>
          </a:p>
          <a:p>
            <a:pPr lvl="1"/>
            <a:r>
              <a:rPr lang="en-US" sz="1600" dirty="0"/>
              <a:t>Ex: build: clean </a:t>
            </a:r>
            <a:r>
              <a:rPr lang="en-US" sz="1600" dirty="0" err="1"/>
              <a:t>hello.o</a:t>
            </a:r>
            <a:endParaRPr lang="en-US" sz="1600" dirty="0"/>
          </a:p>
          <a:p>
            <a:pPr lvl="1"/>
            <a:r>
              <a:rPr lang="en-US" sz="1600" dirty="0"/>
              <a:t>The build target depends on the clean target and the </a:t>
            </a:r>
            <a:r>
              <a:rPr lang="en-US" sz="1600" dirty="0" err="1"/>
              <a:t>hello.o</a:t>
            </a:r>
            <a:r>
              <a:rPr lang="en-US" sz="1600" dirty="0"/>
              <a:t> file</a:t>
            </a:r>
          </a:p>
          <a:p>
            <a:r>
              <a:rPr lang="en-US" sz="2000" dirty="0"/>
              <a:t>If a rule has a dependency that has been modified or if its target doesn’t exist, make tries to fill in the dependency by executing the rule with the dependency name.</a:t>
            </a:r>
          </a:p>
          <a:p>
            <a:r>
              <a:rPr lang="en-US" sz="2000" dirty="0"/>
              <a:t>Else if the dependency hasn’t been modified or if its target already exists,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doesn’t execute the rule to make the dependency.</a:t>
            </a:r>
          </a:p>
          <a:p>
            <a:r>
              <a:rPr lang="en-US" sz="2000" dirty="0"/>
              <a:t>The above two points illustrate how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tries to be efficient; don’t make something that is already up-to-date.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6CE6-24AB-2440-8E55-CF884012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14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42806A9-612D-2345-AE76-B23B0E1F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C859-5434-E64F-A34B-1C3B7F1C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0538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Topological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437" y="2729433"/>
            <a:ext cx="10056704" cy="1495434"/>
          </a:xfrm>
        </p:spPr>
        <p:txBody>
          <a:bodyPr>
            <a:normAutofit/>
          </a:bodyPr>
          <a:lstStyle/>
          <a:p>
            <a:r>
              <a:rPr lang="en-US" sz="2000" dirty="0"/>
              <a:t>Think of targets in a Makefile as vertices in a direct acyclic graph, and their dependency(s) representing a directed edge in said graph</a:t>
            </a:r>
          </a:p>
          <a:p>
            <a:r>
              <a:rPr lang="en-US" sz="2000" dirty="0"/>
              <a:t>A topological ordering on a </a:t>
            </a:r>
            <a:r>
              <a:rPr lang="en-US" sz="2000" dirty="0" err="1"/>
              <a:t>Makefile</a:t>
            </a:r>
            <a:r>
              <a:rPr lang="en-US" sz="2000" dirty="0"/>
              <a:t> ensures a linear ordering of dependencies such that for every target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 that depends on some target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,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 will always be compiled before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.  </a:t>
            </a:r>
          </a:p>
          <a:p>
            <a:endParaRPr lang="en-US" sz="20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7F0C2F-A85A-49C3-9F18-D044DCFA9DFB}"/>
              </a:ext>
            </a:extLst>
          </p:cNvPr>
          <p:cNvGrpSpPr/>
          <p:nvPr/>
        </p:nvGrpSpPr>
        <p:grpSpPr>
          <a:xfrm>
            <a:off x="2761114" y="4239811"/>
            <a:ext cx="6669350" cy="1804106"/>
            <a:chOff x="2481372" y="4262864"/>
            <a:chExt cx="6669350" cy="180410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D3365F-5415-4443-9D87-C6B484EA3654}"/>
                </a:ext>
              </a:extLst>
            </p:cNvPr>
            <p:cNvSpPr/>
            <p:nvPr/>
          </p:nvSpPr>
          <p:spPr>
            <a:xfrm>
              <a:off x="2481372" y="4803628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AAB605-C099-4E2C-9492-5C7C36F7B094}"/>
                </a:ext>
              </a:extLst>
            </p:cNvPr>
            <p:cNvSpPr/>
            <p:nvPr/>
          </p:nvSpPr>
          <p:spPr>
            <a:xfrm>
              <a:off x="3623735" y="4262864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E54FFF-5FDF-4C8C-9981-98B037713DAC}"/>
                </a:ext>
              </a:extLst>
            </p:cNvPr>
            <p:cNvSpPr/>
            <p:nvPr/>
          </p:nvSpPr>
          <p:spPr>
            <a:xfrm>
              <a:off x="3623734" y="5381807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4F4515-C1B5-49C5-920D-BDF6CE335751}"/>
                </a:ext>
              </a:extLst>
            </p:cNvPr>
            <p:cNvSpPr/>
            <p:nvPr/>
          </p:nvSpPr>
          <p:spPr>
            <a:xfrm>
              <a:off x="4691171" y="4799283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EDCEED0-09E5-4B19-BDFF-60E0C42F0CAE}"/>
                </a:ext>
              </a:extLst>
            </p:cNvPr>
            <p:cNvSpPr/>
            <p:nvPr/>
          </p:nvSpPr>
          <p:spPr>
            <a:xfrm>
              <a:off x="6028268" y="4262864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BCE442-7C95-464F-B546-C1C9D2FACB91}"/>
                </a:ext>
              </a:extLst>
            </p:cNvPr>
            <p:cNvSpPr/>
            <p:nvPr/>
          </p:nvSpPr>
          <p:spPr>
            <a:xfrm>
              <a:off x="6026310" y="5381807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ABC761-5F50-4333-B64A-143B61AFBDDC}"/>
                </a:ext>
              </a:extLst>
            </p:cNvPr>
            <p:cNvSpPr/>
            <p:nvPr/>
          </p:nvSpPr>
          <p:spPr>
            <a:xfrm>
              <a:off x="7167142" y="4799282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8655C7-0EFB-4D18-BA28-1C9E4A80F81E}"/>
                </a:ext>
              </a:extLst>
            </p:cNvPr>
            <p:cNvSpPr/>
            <p:nvPr/>
          </p:nvSpPr>
          <p:spPr>
            <a:xfrm>
              <a:off x="8465559" y="4790153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69C77A-1211-4E56-822F-31062463B0D4}"/>
                </a:ext>
              </a:extLst>
            </p:cNvPr>
            <p:cNvCxnSpPr>
              <a:cxnSpLocks/>
              <a:stCxn id="4" idx="7"/>
              <a:endCxn id="10" idx="2"/>
            </p:cNvCxnSpPr>
            <p:nvPr/>
          </p:nvCxnSpPr>
          <p:spPr>
            <a:xfrm flipV="1">
              <a:off x="3066195" y="4605446"/>
              <a:ext cx="557540" cy="298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570A20C-4F56-494A-8F4E-2F71265FE9BB}"/>
                </a:ext>
              </a:extLst>
            </p:cNvPr>
            <p:cNvCxnSpPr>
              <a:cxnSpLocks/>
              <a:stCxn id="4" idx="5"/>
              <a:endCxn id="11" idx="2"/>
            </p:cNvCxnSpPr>
            <p:nvPr/>
          </p:nvCxnSpPr>
          <p:spPr>
            <a:xfrm>
              <a:off x="3066195" y="5388451"/>
              <a:ext cx="557539" cy="3359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10A89C0-B6FA-48C2-BDAD-385E2C1D586A}"/>
                </a:ext>
              </a:extLst>
            </p:cNvPr>
            <p:cNvCxnSpPr>
              <a:cxnSpLocks/>
              <a:stCxn id="11" idx="6"/>
              <a:endCxn id="12" idx="3"/>
            </p:cNvCxnSpPr>
            <p:nvPr/>
          </p:nvCxnSpPr>
          <p:spPr>
            <a:xfrm flipV="1">
              <a:off x="4308897" y="5384106"/>
              <a:ext cx="482614" cy="3402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C704C86-1616-4E2B-ACBF-CDAD0B4151FE}"/>
                </a:ext>
              </a:extLst>
            </p:cNvPr>
            <p:cNvCxnSpPr>
              <a:cxnSpLocks/>
              <a:stCxn id="10" idx="6"/>
              <a:endCxn id="12" idx="1"/>
            </p:cNvCxnSpPr>
            <p:nvPr/>
          </p:nvCxnSpPr>
          <p:spPr>
            <a:xfrm>
              <a:off x="4308898" y="4605446"/>
              <a:ext cx="482613" cy="294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00E619C-B449-44C0-A5B1-187A71DD2B5E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4308898" y="4605446"/>
              <a:ext cx="17193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F0CC151-4359-4D1F-9E50-4C3900E21B3B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4308897" y="5724389"/>
              <a:ext cx="17174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D9BCE7C-F605-400F-AB53-7A28C499F68F}"/>
                </a:ext>
              </a:extLst>
            </p:cNvPr>
            <p:cNvCxnSpPr>
              <a:cxnSpLocks/>
              <a:stCxn id="16" idx="6"/>
              <a:endCxn id="17" idx="3"/>
            </p:cNvCxnSpPr>
            <p:nvPr/>
          </p:nvCxnSpPr>
          <p:spPr>
            <a:xfrm flipV="1">
              <a:off x="6711473" y="5384105"/>
              <a:ext cx="556009" cy="3402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C99D8BB-7DA5-4527-98AE-FD8EC54FF773}"/>
                </a:ext>
              </a:extLst>
            </p:cNvPr>
            <p:cNvCxnSpPr>
              <a:cxnSpLocks/>
              <a:stCxn id="14" idx="6"/>
              <a:endCxn id="17" idx="1"/>
            </p:cNvCxnSpPr>
            <p:nvPr/>
          </p:nvCxnSpPr>
          <p:spPr>
            <a:xfrm>
              <a:off x="6713431" y="4605446"/>
              <a:ext cx="554051" cy="2941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0750CA-4259-4CDA-9271-2AC2C1741E89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852305" y="5132735"/>
              <a:ext cx="613254" cy="9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263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command?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An action to be executed.</a:t>
            </a:r>
          </a:p>
          <a:p>
            <a:r>
              <a:rPr lang="en-US" sz="2000" dirty="0"/>
              <a:t>Can generally use shell scripting commands (think bash commands).</a:t>
            </a:r>
          </a:p>
          <a:p>
            <a:r>
              <a:rPr lang="en-US" sz="2000" dirty="0"/>
              <a:t>A rule can have more than one command, each on its own line.</a:t>
            </a:r>
          </a:p>
          <a:p>
            <a:r>
              <a:rPr lang="en-US" sz="2000" dirty="0"/>
              <a:t>Must have a tab character in front of entire command.</a:t>
            </a:r>
          </a:p>
          <a:p>
            <a:pPr lvl="1"/>
            <a:r>
              <a:rPr lang="en-US" sz="1600" dirty="0">
                <a:latin typeface="Courier" pitchFamily="2" charset="0"/>
              </a:rPr>
              <a:t>clean: 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rm –f *.o hello</a:t>
            </a:r>
          </a:p>
          <a:p>
            <a:pPr lvl="1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F6713-73C2-7B4C-AF39-A4BFE326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16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2C6327A-93A0-9449-BDB7-D163FBBF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10DD9-A195-BD4B-9E9C-E0CE46BC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52346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Commands, Compilers, and Compiler Flags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Variables are used to factor </a:t>
            </a:r>
            <a:r>
              <a:rPr lang="en-US" sz="2000" dirty="0" err="1"/>
              <a:t>Makefiles</a:t>
            </a:r>
            <a:r>
              <a:rPr lang="en-US" sz="2000" dirty="0"/>
              <a:t> to make them easier to maintain.</a:t>
            </a:r>
          </a:p>
          <a:p>
            <a:r>
              <a:rPr lang="en-US" sz="2000" dirty="0"/>
              <a:t>Some conventional Makefile variables used for compiling C programs:</a:t>
            </a:r>
          </a:p>
          <a:p>
            <a:pPr lvl="1"/>
            <a:r>
              <a:rPr lang="en-US" sz="2000" dirty="0"/>
              <a:t>CC </a:t>
            </a:r>
            <a:r>
              <a:rPr lang="mr-IN" sz="2000" dirty="0"/>
              <a:t>–</a:t>
            </a:r>
            <a:r>
              <a:rPr lang="en-US" sz="2000" dirty="0"/>
              <a:t> the C compiler to use (typically gcc or cc or clang).</a:t>
            </a:r>
          </a:p>
          <a:p>
            <a:pPr lvl="1"/>
            <a:r>
              <a:rPr lang="en-US" sz="2000" dirty="0"/>
              <a:t>CFLAGS </a:t>
            </a:r>
            <a:r>
              <a:rPr lang="mr-IN" sz="2000" dirty="0"/>
              <a:t>–</a:t>
            </a:r>
            <a:r>
              <a:rPr lang="en-US" sz="2000" dirty="0"/>
              <a:t> a list of compiler flags (each flag is prefixed with a hyphen “-”).</a:t>
            </a:r>
          </a:p>
          <a:p>
            <a:pPr lvl="2"/>
            <a:r>
              <a:rPr lang="en-US" dirty="0"/>
              <a:t>Some good flags to use when compiling C programs:</a:t>
            </a:r>
          </a:p>
          <a:p>
            <a:pPr lvl="3"/>
            <a:r>
              <a:rPr lang="en-US" sz="2000" dirty="0"/>
              <a:t>Wall, </a:t>
            </a:r>
            <a:r>
              <a:rPr lang="en-US" sz="2000" dirty="0" err="1"/>
              <a:t>Wextra</a:t>
            </a:r>
            <a:r>
              <a:rPr lang="en-US" sz="2000" dirty="0"/>
              <a:t>, </a:t>
            </a:r>
            <a:r>
              <a:rPr lang="en-US" sz="2000" dirty="0" err="1"/>
              <a:t>Wpedantic</a:t>
            </a:r>
            <a:r>
              <a:rPr lang="en-US" sz="2000" dirty="0"/>
              <a:t>, </a:t>
            </a:r>
            <a:r>
              <a:rPr lang="en-US" sz="2000" dirty="0" err="1"/>
              <a:t>Werror</a:t>
            </a:r>
            <a:r>
              <a:rPr lang="en-US" sz="2000" dirty="0"/>
              <a:t>, g.</a:t>
            </a:r>
          </a:p>
          <a:p>
            <a:pPr lvl="2"/>
            <a:endParaRPr lang="en-US" dirty="0"/>
          </a:p>
          <a:p>
            <a:pPr lvl="1"/>
            <a:r>
              <a:rPr lang="en-US" sz="2000" dirty="0"/>
              <a:t>OBJ </a:t>
            </a:r>
            <a:r>
              <a:rPr lang="mr-IN" sz="2000" dirty="0"/>
              <a:t>–</a:t>
            </a:r>
            <a:r>
              <a:rPr lang="en-US" sz="2000" dirty="0"/>
              <a:t> a list of object files to build and link.</a:t>
            </a:r>
          </a:p>
          <a:p>
            <a:pPr lvl="1"/>
            <a:r>
              <a:rPr lang="en-US" sz="2000" dirty="0"/>
              <a:t>SRC – a list of source files (.c files).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274AE-90A8-834A-B6CA-D70D248D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17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6A4DA48-C309-7240-9191-B4F24EF0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911BF-93AF-8043-BD68-A14B03B4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792877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What we can do so far!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4626" y="2278289"/>
            <a:ext cx="3363974" cy="1821996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But can we make this better?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A9935A2-DD78-2C41-88BE-5A3946A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159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440A3-5A30-FF4A-AA75-86C4A757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8C6F8-B8DA-D144-89DE-54FC5D01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8617AD0-61CB-4E46-B47D-3F78868E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59" y="609600"/>
            <a:ext cx="5003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Automatic Variables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Make automatically defines some special variables within the context of an individual rule.</a:t>
            </a:r>
          </a:p>
          <a:p>
            <a:r>
              <a:rPr lang="en-US" sz="2000" dirty="0"/>
              <a:t>Some useful automatic variables:</a:t>
            </a:r>
          </a:p>
          <a:p>
            <a:pPr lvl="1"/>
            <a:r>
              <a:rPr lang="en-US" sz="2000" dirty="0"/>
              <a:t>”$@”: the name of the target.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“$^”: list of all dependencies for target.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“$?”: list of dependencies more recent than the target.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“$&lt;“: the name of the first dependency.</a:t>
            </a:r>
          </a:p>
          <a:p>
            <a:pPr lvl="1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6572D-D43C-40EF-8E19-7CBB0B22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15" y="2992957"/>
            <a:ext cx="2028209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D9B17-3168-4ADF-923A-C95D7BEE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19" y="3691595"/>
            <a:ext cx="3200401" cy="735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1A0D54-965A-4313-84DF-2AC01FEAE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417" y="4556162"/>
            <a:ext cx="3008366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C303E4-D8FE-443B-8A1B-E56416AFC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48" y="5470078"/>
            <a:ext cx="2590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1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What’s the </a:t>
            </a:r>
            <a:r>
              <a:rPr lang="en-US" dirty="0">
                <a:latin typeface="Courier"/>
              </a:rPr>
              <a:t>make</a:t>
            </a:r>
            <a:r>
              <a:rPr lang="en-US" dirty="0"/>
              <a:t>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 utility on most Unix systems that automatically builds executable programs and libraries from source code.</a:t>
            </a:r>
          </a:p>
          <a:p>
            <a:r>
              <a:rPr lang="en-US" sz="2000" dirty="0"/>
              <a:t>Has several derivatives, one of which is GNU Make (</a:t>
            </a:r>
            <a:r>
              <a:rPr lang="en-US" sz="2000" dirty="0" err="1">
                <a:latin typeface="Courier"/>
              </a:rPr>
              <a:t>gmake</a:t>
            </a:r>
            <a:r>
              <a:rPr lang="en-US" sz="2000" dirty="0"/>
              <a:t>), the standard Make implementation on Linux/OSX (also on the UCSC Unix Timeshare and Ubuntu).</a:t>
            </a:r>
          </a:p>
          <a:p>
            <a:r>
              <a:rPr lang="en-US" sz="2000" dirty="0" err="1">
                <a:latin typeface="Courier"/>
              </a:rPr>
              <a:t>cmake</a:t>
            </a:r>
            <a:r>
              <a:rPr lang="en-US" sz="2000" dirty="0"/>
              <a:t>, a cross-platform build-system generator, is a program that produces a </a:t>
            </a:r>
            <a:r>
              <a:rPr lang="en-US" sz="2000" dirty="0" err="1"/>
              <a:t>Makefile</a:t>
            </a:r>
            <a:r>
              <a:rPr lang="en-US" sz="2000" dirty="0"/>
              <a:t> for Unix systems.</a:t>
            </a:r>
          </a:p>
          <a:p>
            <a:r>
              <a:rPr lang="en-US" sz="2000" dirty="0"/>
              <a:t>Has a variety of command line flags/options to select from.</a:t>
            </a:r>
          </a:p>
          <a:p>
            <a:r>
              <a:rPr lang="en-US" sz="2000" dirty="0"/>
              <a:t>Requires a </a:t>
            </a:r>
            <a:r>
              <a:rPr lang="en-US" sz="2000" dirty="0">
                <a:latin typeface="Courier"/>
              </a:rPr>
              <a:t>Makefile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79898-3788-B24E-86E6-2A94A9B87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r="1141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0D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4F6008F-CFA7-854C-A3F1-7879EBDD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5621C-5A87-3A44-9FA3-2C881E38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79FFCB1-1E21-BC4A-A6E9-C3BBB4191B08}"/>
              </a:ext>
            </a:extLst>
          </p:cNvPr>
          <p:cNvSpPr txBox="1">
            <a:spLocks/>
          </p:cNvSpPr>
          <p:nvPr/>
        </p:nvSpPr>
        <p:spPr>
          <a:xfrm>
            <a:off x="239486" y="6378574"/>
            <a:ext cx="156754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92426-6277-1C48-9DBA-F89A8FF3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8330" y="6391576"/>
            <a:ext cx="2743200" cy="365125"/>
          </a:xfrm>
        </p:spPr>
        <p:txBody>
          <a:bodyPr/>
          <a:lstStyle/>
          <a:p>
            <a:r>
              <a:rPr lang="en-US" dirty="0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21732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shell</a:t>
            </a:r>
            <a:r>
              <a:rPr lang="en-US" dirty="0">
                <a:solidFill>
                  <a:schemeClr val="bg1"/>
                </a:solidFill>
              </a:rPr>
              <a:t> function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Communicates with the world outside of make.</a:t>
            </a:r>
          </a:p>
          <a:p>
            <a:r>
              <a:rPr lang="en-US" sz="2000" dirty="0"/>
              <a:t>Performs command expansion– takes a shell command and evaluates to the output of the command.</a:t>
            </a:r>
          </a:p>
          <a:p>
            <a:r>
              <a:rPr lang="en-US" sz="2000" dirty="0"/>
              <a:t>Newlines in command output are converted to spaces.</a:t>
            </a:r>
          </a:p>
          <a:p>
            <a:r>
              <a:rPr lang="en-US" sz="2000" dirty="0"/>
              <a:t>A useful example of the shell function: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above example can also be done using the wildcard function.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FF66CF-01F0-4E07-9B0F-53077410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78" y="4475050"/>
            <a:ext cx="9108539" cy="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42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wildcard function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Can be used in rules as the “*” operator, where it is expanded by the shell.</a:t>
            </a:r>
          </a:p>
          <a:p>
            <a:pPr lvl="1"/>
            <a:r>
              <a:rPr lang="en-US" sz="2000" dirty="0"/>
              <a:t>A rule using a phony target to delete object files using wildcard: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/>
              <a:t>If used for a variable assignment, wildcard expansion doesn’t occur using “*” unless the wildcard function is explicitly specified.</a:t>
            </a:r>
          </a:p>
          <a:p>
            <a:r>
              <a:rPr lang="en-US" sz="2000" dirty="0"/>
              <a:t>An example to get source files using wildcard:</a:t>
            </a:r>
          </a:p>
          <a:p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1C4641-51AB-4A57-8DFB-297BB9C73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56" y="3249709"/>
            <a:ext cx="5704840" cy="903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0FC76-2FB9-4188-BF6F-A79B1B278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15" y="5416900"/>
            <a:ext cx="6954635" cy="3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4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Courier"/>
              </a:rPr>
              <a:t>patsubst</a:t>
            </a:r>
            <a:r>
              <a:rPr lang="en-US" dirty="0">
                <a:solidFill>
                  <a:schemeClr val="bg1"/>
                </a:solidFill>
              </a:rPr>
              <a:t> function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Is formatted as </a:t>
            </a:r>
            <a:r>
              <a:rPr lang="en-US" sz="2000" dirty="0">
                <a:latin typeface="Courier"/>
              </a:rPr>
              <a:t>$(</a:t>
            </a:r>
            <a:r>
              <a:rPr lang="en-US" sz="2000" dirty="0" err="1">
                <a:latin typeface="Courier"/>
              </a:rPr>
              <a:t>patsubst</a:t>
            </a:r>
            <a:r>
              <a:rPr lang="en-US" sz="2000" dirty="0">
                <a:latin typeface="Courier"/>
              </a:rPr>
              <a:t> pattern, replacement, text).</a:t>
            </a:r>
          </a:p>
          <a:p>
            <a:r>
              <a:rPr lang="en-US" sz="2000" dirty="0"/>
              <a:t>Finds whitespace-separated words in &lt;text&gt; that match &lt;pattern&gt; and replaces them with &lt;replacement&gt;.</a:t>
            </a:r>
          </a:p>
          <a:p>
            <a:r>
              <a:rPr lang="en-US" sz="2000" dirty="0"/>
              <a:t>An example of using </a:t>
            </a:r>
            <a:r>
              <a:rPr lang="en-US" sz="2000" dirty="0" err="1">
                <a:latin typeface="Courier"/>
              </a:rPr>
              <a:t>patsubst</a:t>
            </a:r>
            <a:r>
              <a:rPr lang="en-US" sz="2000" dirty="0"/>
              <a:t> to get a list of object files: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Note that the above example uses the pattern match placeholder operator “%” instead of the wildcard operator “*”.</a:t>
            </a:r>
          </a:p>
          <a:p>
            <a:pPr lvl="1"/>
            <a:r>
              <a:rPr lang="en-US" sz="2000" dirty="0"/>
              <a:t>This wildcard matches any number of any characters within a word.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A1F189-08B1-4CE8-8B30-9CF70816F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712" y="4117931"/>
            <a:ext cx="8236575" cy="5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7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“*” vs “%”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1700" dirty="0"/>
              <a:t>Difference is that “*” performs expansion and “%” serves as a pattern match placeholder.</a:t>
            </a:r>
          </a:p>
          <a:p>
            <a:r>
              <a:rPr lang="en-US" sz="1700" dirty="0"/>
              <a:t>Consider the previous example where object filenames are generated by source filenames:</a:t>
            </a:r>
          </a:p>
          <a:p>
            <a:pPr lvl="1"/>
            <a:r>
              <a:rPr lang="en-US" sz="1700" dirty="0"/>
              <a:t>$(wildcard *.c) performs wildcard expansion to get all the source files.</a:t>
            </a:r>
          </a:p>
          <a:p>
            <a:pPr lvl="1"/>
            <a:r>
              <a:rPr lang="en-US" sz="1700" dirty="0"/>
              <a:t>%.c makes % match all text leading up to “.c”.</a:t>
            </a:r>
          </a:p>
          <a:p>
            <a:pPr lvl="1"/>
            <a:r>
              <a:rPr lang="en-US" sz="1700" dirty="0"/>
              <a:t>“.c” is then replaced by “.o” in all instances of a match from %.c.</a:t>
            </a:r>
          </a:p>
          <a:p>
            <a:r>
              <a:rPr lang="en-US" sz="1700" dirty="0"/>
              <a:t>The previous example can also be written as:</a:t>
            </a:r>
          </a:p>
          <a:p>
            <a:pPr lvl="1"/>
            <a:r>
              <a:rPr lang="en-US" sz="1700" dirty="0"/>
              <a:t>OBJ = $(SRC:%.c=%.o):</a:t>
            </a:r>
          </a:p>
          <a:p>
            <a:pPr lvl="2"/>
            <a:r>
              <a:rPr lang="en-US" sz="1700" dirty="0"/>
              <a:t>This effectively replaces “.c” with “.o”, which is more intuitive, but </a:t>
            </a:r>
            <a:r>
              <a:rPr lang="en-US" sz="1700" dirty="0" err="1">
                <a:latin typeface="Courier"/>
              </a:rPr>
              <a:t>patsubst</a:t>
            </a:r>
            <a:r>
              <a:rPr lang="en-US" sz="1700" dirty="0"/>
              <a:t> is good to know.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327E6-9376-8C40-86C1-271FA2E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7E70B94-B22B-2D4A-895F-9CB59E91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F3816-3C24-DB49-BA39-27E0076D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58200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Pattern matching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Utilizes the pattern match placeholder ”%”.</a:t>
            </a:r>
          </a:p>
          <a:p>
            <a:r>
              <a:rPr lang="en-US" sz="2000" dirty="0"/>
              <a:t>Example:</a:t>
            </a:r>
          </a:p>
          <a:p>
            <a:endParaRPr lang="en-US" sz="2000" dirty="0"/>
          </a:p>
          <a:p>
            <a:r>
              <a:rPr lang="en-US" sz="2000" dirty="0"/>
              <a:t>When “make </a:t>
            </a:r>
            <a:r>
              <a:rPr lang="en-US" sz="2000" dirty="0" err="1"/>
              <a:t>foo.o</a:t>
            </a:r>
            <a:r>
              <a:rPr lang="en-US" sz="2000" dirty="0"/>
              <a:t>” is typed, this rule pattern matches to: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Note that automatic variables are needed to designate the first dependency and target names.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83AB14-C3AC-450B-AA17-798510E61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08" y="3056080"/>
            <a:ext cx="2099733" cy="536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F08F9-FBF0-4E97-9B78-7C39F2157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09" y="4251265"/>
            <a:ext cx="2099733" cy="4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5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Pattern Matching (cont’d)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Great for scalability (easier to apply one rule for many </a:t>
            </a:r>
            <a:r>
              <a:rPr lang="en-US" sz="2000" dirty="0" err="1"/>
              <a:t>many</a:t>
            </a:r>
            <a:r>
              <a:rPr lang="en-US" sz="2000" dirty="0"/>
              <a:t> files).</a:t>
            </a:r>
          </a:p>
          <a:p>
            <a:r>
              <a:rPr lang="en-US" sz="2000" dirty="0"/>
              <a:t>Doesn’t match every filename.</a:t>
            </a:r>
          </a:p>
          <a:p>
            <a:r>
              <a:rPr lang="en-US" sz="2000" dirty="0"/>
              <a:t>Only executes if there’s a dependency that needs to be created which matches the rule.</a:t>
            </a:r>
          </a:p>
          <a:p>
            <a:r>
              <a:rPr lang="en-US" sz="2000" dirty="0"/>
              <a:t>Example: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Running </a:t>
            </a:r>
            <a:r>
              <a:rPr lang="en-US" sz="2000" dirty="0">
                <a:latin typeface="Courier"/>
              </a:rPr>
              <a:t>$ make foo</a:t>
            </a:r>
            <a:r>
              <a:rPr lang="en-US" sz="2000" dirty="0"/>
              <a:t> looks for “</a:t>
            </a:r>
            <a:r>
              <a:rPr lang="en-US" sz="2000" dirty="0" err="1"/>
              <a:t>foo.o</a:t>
            </a:r>
            <a:r>
              <a:rPr lang="en-US" sz="2000" dirty="0"/>
              <a:t>”, so the rule becomes </a:t>
            </a:r>
            <a:r>
              <a:rPr lang="en-US" sz="2000" dirty="0" err="1"/>
              <a:t>foo.o</a:t>
            </a:r>
            <a:r>
              <a:rPr lang="en-US" sz="2000" dirty="0"/>
              <a:t>: </a:t>
            </a:r>
            <a:r>
              <a:rPr lang="en-US" sz="2000" dirty="0" err="1"/>
              <a:t>foo.c</a:t>
            </a:r>
            <a:r>
              <a:rPr lang="en-US" sz="2000" dirty="0"/>
              <a:t>.</a:t>
            </a:r>
          </a:p>
          <a:p>
            <a:r>
              <a:rPr lang="en-US" sz="2000" dirty="0"/>
              <a:t>Even if there are other C files in the directory, the pattern matching isn’t executed.</a:t>
            </a:r>
          </a:p>
          <a:p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B03C49-38D1-4891-8706-D8917C77F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2" y="3832550"/>
            <a:ext cx="1385116" cy="94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11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en-US" sz="1800"/>
              <a:t>Example of a generic Makefile that works for many simple programs: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48E9D9-68B6-417D-AFC9-BCFA2279B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9" r="-2" b="9937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5A161-637B-E446-8AB9-6900F53A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635" y="635635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9D8C077-FC52-9944-8295-155C6F5F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1" y="6356350"/>
            <a:ext cx="286054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2/24/20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9C66D67-87A9-454D-AFE4-0935F120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48" y="6356350"/>
            <a:ext cx="6620179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56220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Recursive use of 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make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343272"/>
          </a:xfrm>
        </p:spPr>
        <p:txBody>
          <a:bodyPr>
            <a:normAutofit/>
          </a:bodyPr>
          <a:lstStyle/>
          <a:p>
            <a:r>
              <a:rPr lang="en-US" sz="2000" dirty="0"/>
              <a:t>Using make as a command in a </a:t>
            </a:r>
            <a:r>
              <a:rPr lang="en-US" sz="2000" dirty="0" err="1"/>
              <a:t>Makefile</a:t>
            </a:r>
            <a:r>
              <a:rPr lang="en-US" sz="2000" dirty="0"/>
              <a:t>.</a:t>
            </a:r>
          </a:p>
          <a:p>
            <a:r>
              <a:rPr lang="en-US" sz="2000" dirty="0"/>
              <a:t>Useful for when you want separate </a:t>
            </a:r>
            <a:r>
              <a:rPr lang="en-US" sz="2000" dirty="0" err="1"/>
              <a:t>Makefiles</a:t>
            </a:r>
            <a:r>
              <a:rPr lang="en-US" sz="2000" dirty="0"/>
              <a:t> for various subsystems that are part of a larger system.</a:t>
            </a:r>
          </a:p>
          <a:p>
            <a:r>
              <a:rPr lang="en-US" sz="2000" dirty="0"/>
              <a:t>For example: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subsystem target recursively calls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and uses the </a:t>
            </a:r>
            <a:r>
              <a:rPr lang="en-US" sz="2000" dirty="0" err="1"/>
              <a:t>Makefile</a:t>
            </a:r>
            <a:r>
              <a:rPr lang="en-US" sz="2000" dirty="0"/>
              <a:t> in the subsystem directory.</a:t>
            </a:r>
          </a:p>
          <a:p>
            <a:r>
              <a:rPr lang="en-US" sz="2000" dirty="0"/>
              <a:t>You can specify options to a sub-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for flexibility when building subsystems.</a:t>
            </a:r>
          </a:p>
          <a:p>
            <a:pPr lvl="1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6460F-A2C2-4ED1-8CF9-80E57AD5D1A1}"/>
              </a:ext>
            </a:extLst>
          </p:cNvPr>
          <p:cNvSpPr txBox="1"/>
          <p:nvPr/>
        </p:nvSpPr>
        <p:spPr>
          <a:xfrm>
            <a:off x="461956" y="3695821"/>
            <a:ext cx="1076905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</a:rPr>
              <a:t>subsystem:</a:t>
            </a:r>
          </a:p>
          <a:p>
            <a:r>
              <a:rPr lang="en-US" sz="2000" dirty="0">
                <a:latin typeface="Courier"/>
              </a:rPr>
              <a:t>	$(MAKE) –C subsystem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F78B3-2666-449D-856E-9FC9E77D2485}"/>
              </a:ext>
            </a:extLst>
          </p:cNvPr>
          <p:cNvSpPr txBox="1"/>
          <p:nvPr/>
        </p:nvSpPr>
        <p:spPr>
          <a:xfrm>
            <a:off x="461539" y="5313688"/>
            <a:ext cx="1076905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</a:rPr>
              <a:t>subsystem-debug:</a:t>
            </a:r>
          </a:p>
          <a:p>
            <a:r>
              <a:rPr lang="en-US" sz="2000" dirty="0">
                <a:latin typeface="Courier"/>
              </a:rPr>
              <a:t>	$(MAKE) –C subsystem DEBUG=y</a:t>
            </a:r>
          </a:p>
        </p:txBody>
      </p:sp>
    </p:spTree>
    <p:extLst>
      <p:ext uri="{BB962C8B-B14F-4D97-AF65-F5344CB8AC3E}">
        <p14:creationId xmlns:p14="http://schemas.microsoft.com/office/powerpoint/2010/main" val="598588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Including </a:t>
            </a:r>
            <a:r>
              <a:rPr lang="en-US" dirty="0" err="1">
                <a:solidFill>
                  <a:schemeClr val="bg1"/>
                </a:solidFill>
              </a:rPr>
              <a:t>Makefiles</a:t>
            </a:r>
            <a:endParaRPr lang="en-US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0"/>
            <a:ext cx="10768640" cy="386608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Makefile</a:t>
            </a:r>
            <a:r>
              <a:rPr lang="en-US" sz="2000" dirty="0"/>
              <a:t> can include other </a:t>
            </a:r>
            <a:r>
              <a:rPr lang="en-US" sz="2000" dirty="0" err="1"/>
              <a:t>Makefiles</a:t>
            </a:r>
            <a:r>
              <a:rPr lang="en-US" sz="2000" dirty="0"/>
              <a:t>.</a:t>
            </a:r>
          </a:p>
          <a:p>
            <a:r>
              <a:rPr lang="en-US" sz="2000" dirty="0"/>
              <a:t>Useful for when various programs need to use a common set of variable definitions</a:t>
            </a:r>
          </a:p>
          <a:p>
            <a:pPr lvl="1"/>
            <a:r>
              <a:rPr lang="en-US" sz="1600" dirty="0"/>
              <a:t>You can think of it like including a header file and having a common set of variables and constants.</a:t>
            </a:r>
          </a:p>
          <a:p>
            <a:r>
              <a:rPr lang="en-US" sz="2000" dirty="0"/>
              <a:t>Another common use case is generating a prerequisite by including its </a:t>
            </a:r>
            <a:r>
              <a:rPr lang="en-US" sz="2000" dirty="0" err="1"/>
              <a:t>Makefile</a:t>
            </a:r>
            <a:r>
              <a:rPr lang="en-US" sz="2000" dirty="0"/>
              <a:t> and building it where needed.</a:t>
            </a:r>
          </a:p>
          <a:p>
            <a:r>
              <a:rPr lang="en-US" sz="2000" dirty="0"/>
              <a:t>For example, in a </a:t>
            </a:r>
            <a:r>
              <a:rPr lang="en-US" sz="2000" dirty="0" err="1"/>
              <a:t>Makefile</a:t>
            </a:r>
            <a:r>
              <a:rPr lang="en-US" sz="2000" dirty="0"/>
              <a:t> you can have the following: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is convention for secondary </a:t>
            </a:r>
            <a:r>
              <a:rPr lang="en-US" sz="2000" dirty="0" err="1"/>
              <a:t>Makefiles</a:t>
            </a:r>
            <a:r>
              <a:rPr lang="en-US" sz="2000" dirty="0"/>
              <a:t> that themselves do not build the module to have a .</a:t>
            </a:r>
            <a:r>
              <a:rPr lang="en-US" sz="2000" dirty="0" err="1"/>
              <a:t>mk</a:t>
            </a:r>
            <a:r>
              <a:rPr lang="en-US" sz="2000" dirty="0"/>
              <a:t> extension.</a:t>
            </a:r>
          </a:p>
          <a:p>
            <a:r>
              <a:rPr lang="en-US" sz="2000" dirty="0"/>
              <a:t>However, including a </a:t>
            </a:r>
            <a:r>
              <a:rPr lang="en-US" sz="2000" dirty="0" err="1"/>
              <a:t>Makefile</a:t>
            </a:r>
            <a:r>
              <a:rPr lang="en-US" sz="2000" dirty="0"/>
              <a:t> overrides variables and targets with the same name. Hence, it is usually better to use a recursive approach.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6460F-A2C2-4ED1-8CF9-80E57AD5D1A1}"/>
              </a:ext>
            </a:extLst>
          </p:cNvPr>
          <p:cNvSpPr txBox="1"/>
          <p:nvPr/>
        </p:nvSpPr>
        <p:spPr>
          <a:xfrm>
            <a:off x="461539" y="4594755"/>
            <a:ext cx="1076905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</a:rPr>
              <a:t>include common.mk </a:t>
            </a:r>
          </a:p>
        </p:txBody>
      </p:sp>
    </p:spTree>
    <p:extLst>
      <p:ext uri="{BB962C8B-B14F-4D97-AF65-F5344CB8AC3E}">
        <p14:creationId xmlns:p14="http://schemas.microsoft.com/office/powerpoint/2010/main" val="216478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What’s a Makefile?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Plaintext file that contains instructions for the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.</a:t>
            </a:r>
          </a:p>
          <a:p>
            <a:pPr lvl="1"/>
            <a:r>
              <a:rPr lang="en-US" sz="1600" dirty="0"/>
              <a:t>Has a syntax like any programming language</a:t>
            </a:r>
          </a:p>
          <a:p>
            <a:pPr lvl="1"/>
            <a:r>
              <a:rPr lang="en-US" sz="1600" dirty="0"/>
              <a:t>You can think of it as a script</a:t>
            </a:r>
            <a:endParaRPr lang="en-US" sz="2000" dirty="0"/>
          </a:p>
          <a:p>
            <a:r>
              <a:rPr lang="en-US" sz="2000" dirty="0"/>
              <a:t>Typically resides in the same directory as source code and is named “Makefile”.</a:t>
            </a:r>
          </a:p>
          <a:p>
            <a:r>
              <a:rPr lang="en-US" sz="2000" dirty="0"/>
              <a:t>Composed of rules.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”A makefile is just a directed acyclic graph” </a:t>
            </a:r>
            <a:r>
              <a:rPr lang="mr-IN" sz="2000" i="1" dirty="0"/>
              <a:t>–</a:t>
            </a:r>
            <a:r>
              <a:rPr lang="en-US" sz="2000" i="1" dirty="0"/>
              <a:t> Darrell Long,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B40B3-56B7-DF4A-ADF5-ACD8C0A0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3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ED4027A4-D3D3-3145-A9B0-E620C7475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1E982-AC0B-FA43-9720-64E35B61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552651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What’s a rule?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Autofit/>
          </a:bodyPr>
          <a:lstStyle/>
          <a:p>
            <a:r>
              <a:rPr lang="en-US" sz="2000" dirty="0"/>
              <a:t>Associated with/composed of the following: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target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set of dependencies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set of commands</a:t>
            </a:r>
          </a:p>
          <a:p>
            <a:r>
              <a:rPr lang="en-US" sz="2000" dirty="0"/>
              <a:t>General structure of a rule:</a:t>
            </a:r>
          </a:p>
          <a:p>
            <a:pPr lvl="1"/>
            <a:r>
              <a:rPr lang="en-US" sz="1600" dirty="0">
                <a:latin typeface="Courier" pitchFamily="2" charset="0"/>
              </a:rPr>
              <a:t>target ... : dependencies ...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command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...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...</a:t>
            </a:r>
          </a:p>
          <a:p>
            <a:pPr marL="457200" lvl="1" indent="0">
              <a:buNone/>
            </a:pPr>
            <a:endParaRPr lang="en-US" sz="1600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67C43A7-FC3D-C648-BC91-492CBA90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E577-CC81-6F4F-BF66-079F8F61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2D15-F413-A34F-BE49-FFDD8123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35878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What’s a target?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Basically the name of a </a:t>
            </a:r>
            <a:r>
              <a:rPr lang="en-US" sz="2000" i="1" dirty="0"/>
              <a:t>rule</a:t>
            </a:r>
            <a:r>
              <a:rPr lang="en-US" sz="2000" dirty="0"/>
              <a:t>.</a:t>
            </a:r>
          </a:p>
          <a:p>
            <a:r>
              <a:rPr lang="en-US" sz="2000" dirty="0"/>
              <a:t>Users specify which target to make by running “make &lt;</a:t>
            </a:r>
            <a:r>
              <a:rPr lang="en-US" sz="2000" dirty="0" err="1"/>
              <a:t>target_name</a:t>
            </a:r>
            <a:r>
              <a:rPr lang="en-US" sz="2000" dirty="0"/>
              <a:t>&gt;”.</a:t>
            </a:r>
          </a:p>
          <a:p>
            <a:pPr lvl="1"/>
            <a:r>
              <a:rPr lang="en-US" sz="1600" dirty="0"/>
              <a:t>Ex: </a:t>
            </a:r>
            <a:r>
              <a:rPr lang="en-US" sz="1600" dirty="0">
                <a:latin typeface="Courier"/>
              </a:rPr>
              <a:t>$ make all </a:t>
            </a:r>
            <a:r>
              <a:rPr lang="en-US" sz="1600" dirty="0"/>
              <a:t>builds the all target.</a:t>
            </a:r>
          </a:p>
          <a:p>
            <a:r>
              <a:rPr lang="en-US" sz="2000" dirty="0"/>
              <a:t>Usually the name of the file that is generated by executing the rule’s commands but can also be a name of an action to perform (a phony target).</a:t>
            </a:r>
          </a:p>
          <a:p>
            <a:r>
              <a:rPr lang="en-US" sz="2000" dirty="0"/>
              <a:t>If a target isn’t specified on the command line, make defaults to making the first rule:</a:t>
            </a:r>
          </a:p>
          <a:p>
            <a:pPr lvl="1"/>
            <a:r>
              <a:rPr lang="en-US" sz="2000" dirty="0"/>
              <a:t>Users can designate a default make target using</a:t>
            </a:r>
          </a:p>
          <a:p>
            <a:pPr marL="457200" lvl="1" indent="0">
              <a:buNone/>
            </a:pPr>
            <a:r>
              <a:rPr lang="en-US" sz="2000" dirty="0"/>
              <a:t>    .DEFAULT_GOAL := &lt;</a:t>
            </a:r>
            <a:r>
              <a:rPr lang="en-US" sz="2000" dirty="0" err="1"/>
              <a:t>target_name</a:t>
            </a:r>
            <a:r>
              <a:rPr lang="en-US" sz="2000" dirty="0"/>
              <a:t>&gt;.</a:t>
            </a:r>
          </a:p>
          <a:p>
            <a:pPr lvl="1"/>
            <a:r>
              <a:rPr lang="en-US" sz="2000" dirty="0"/>
              <a:t>.DEFAULT_GOAL is an example of a special built-in target name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0CFB8-AF5B-DF41-8A75-C26BF0A0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5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4A37D49-36D3-D14D-AE48-D55566F6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95186-8E86-5B49-8A99-B1116943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2921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What’s a phony target?</a:t>
            </a:r>
          </a:p>
        </p:txBody>
      </p:sp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371280"/>
            <a:ext cx="7188199" cy="113214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566782"/>
            <a:ext cx="7188199" cy="1292090"/>
          </a:xfrm>
        </p:spPr>
        <p:txBody>
          <a:bodyPr>
            <a:noAutofit/>
          </a:bodyPr>
          <a:lstStyle/>
          <a:p>
            <a:r>
              <a:rPr lang="en-US" sz="2000" dirty="0"/>
              <a:t>A target that, when its rule is executed, doesn’t produce a file with the same name.</a:t>
            </a:r>
          </a:p>
          <a:p>
            <a:r>
              <a:rPr lang="en-US" sz="2000" dirty="0"/>
              <a:t>Important since it prevents make from erroneously checking for files since real and phony targets are now differentiated.</a:t>
            </a:r>
          </a:p>
          <a:p>
            <a:r>
              <a:rPr lang="en-US" sz="2000" dirty="0"/>
              <a:t>A phony target is marked as phony by simply having “.PHONY &lt;</a:t>
            </a:r>
            <a:r>
              <a:rPr lang="en-US" sz="2000" dirty="0" err="1"/>
              <a:t>target_name</a:t>
            </a:r>
            <a:r>
              <a:rPr lang="en-US" sz="2000" dirty="0"/>
              <a:t>&gt;” directly above itself.</a:t>
            </a:r>
          </a:p>
          <a:p>
            <a:pPr lvl="1"/>
            <a:r>
              <a:rPr lang="en-US" sz="1600" dirty="0"/>
              <a:t>.PHONY is another example of a special built-in target name</a:t>
            </a:r>
          </a:p>
          <a:p>
            <a:r>
              <a:rPr lang="en-US" sz="2000" dirty="0"/>
              <a:t>Example of a phony target: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33EE337-DCC2-5943-AE3B-08D0D419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36BF7-D31F-4344-9CE6-34328A1A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A538A-7236-2049-8D7D-CD806A5B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66110" y="6380463"/>
            <a:ext cx="2743200" cy="365125"/>
          </a:xfrm>
        </p:spPr>
        <p:txBody>
          <a:bodyPr/>
          <a:lstStyle/>
          <a:p>
            <a:r>
              <a:rPr lang="en-US" dirty="0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8314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conventional phony targets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clean: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Removes any files produced by running a make command.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Be careful to only remove executables and object files, not source code.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all: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Usually consists of a list of dependencies which includes all the rules defined in the Makefile.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Usually placed as the first rule so running “make” defaults to executing it.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debug: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Builds a debug version of the program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debug: CFLAGS += -g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  debug: clean 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FCB9D-93E7-3143-811C-8F7130CE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7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CC998E3-E787-FA47-B32F-9D19926A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A627D-DE14-3C4A-A79F-937070E5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0613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useful make flags/options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-C 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&gt;, --directory=&lt;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Changes to directory before looking/running any </a:t>
            </a:r>
            <a:r>
              <a:rPr lang="en-US" sz="2000" dirty="0" err="1">
                <a:solidFill>
                  <a:srgbClr val="FFFFFF"/>
                </a:solidFill>
              </a:rPr>
              <a:t>Makefiles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-d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Print debug information in addition to any normal processing information.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-f &lt;</a:t>
            </a:r>
            <a:r>
              <a:rPr lang="en-US" sz="2000" dirty="0" err="1">
                <a:solidFill>
                  <a:srgbClr val="FFFFFF"/>
                </a:solidFill>
              </a:rPr>
              <a:t>file_name</a:t>
            </a:r>
            <a:r>
              <a:rPr lang="en-US" sz="2000" dirty="0">
                <a:solidFill>
                  <a:srgbClr val="FFFFFF"/>
                </a:solidFill>
              </a:rPr>
              <a:t>&gt;, --file=&lt;</a:t>
            </a:r>
            <a:r>
              <a:rPr lang="en-US" sz="2000" dirty="0" err="1">
                <a:solidFill>
                  <a:srgbClr val="FFFFFF"/>
                </a:solidFill>
              </a:rPr>
              <a:t>file_name</a:t>
            </a:r>
            <a:r>
              <a:rPr lang="en-US" sz="2000" dirty="0">
                <a:solidFill>
                  <a:srgbClr val="FFFFFF"/>
                </a:solidFill>
              </a:rPr>
              <a:t>&gt;, --</a:t>
            </a:r>
            <a:r>
              <a:rPr lang="en-US" sz="2000" dirty="0" err="1">
                <a:solidFill>
                  <a:srgbClr val="FFFFFF"/>
                </a:solidFill>
              </a:rPr>
              <a:t>makefile</a:t>
            </a:r>
            <a:r>
              <a:rPr lang="en-US" sz="2000" dirty="0">
                <a:solidFill>
                  <a:srgbClr val="FFFFFF"/>
                </a:solidFill>
              </a:rPr>
              <a:t>=&lt;</a:t>
            </a:r>
            <a:r>
              <a:rPr lang="en-US" sz="2000" dirty="0" err="1">
                <a:solidFill>
                  <a:srgbClr val="FFFFFF"/>
                </a:solidFill>
              </a:rPr>
              <a:t>file_name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Specifies the file to be read as the Makefile.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-I 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&gt;, --include-</a:t>
            </a:r>
            <a:r>
              <a:rPr lang="en-US" sz="2000" dirty="0" err="1">
                <a:solidFill>
                  <a:srgbClr val="FFFFFF"/>
                </a:solidFill>
              </a:rPr>
              <a:t>dir</a:t>
            </a:r>
            <a:r>
              <a:rPr lang="en-US" sz="2000" dirty="0">
                <a:solidFill>
                  <a:srgbClr val="FFFFFF"/>
                </a:solidFill>
              </a:rPr>
              <a:t>=&lt;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Specifies the directory to search in for </a:t>
            </a:r>
            <a:r>
              <a:rPr lang="en-US" sz="2000" dirty="0" err="1">
                <a:solidFill>
                  <a:srgbClr val="FFFFFF"/>
                </a:solidFill>
              </a:rPr>
              <a:t>Makefiles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--warn-undefined-variables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Warns about referencing of undefined variables.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C7FBC-BD6B-114B-9EF3-41E6BD43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8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A90DC79-7056-F64A-8D9F-D5C01579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E2293-2F5A-1247-B2BC-382D53FC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99067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Variables in Makefiles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Four types of variable assignments in a Makefile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“=“ </a:t>
            </a:r>
            <a:r>
              <a:rPr lang="mr-IN" sz="2000" dirty="0"/>
              <a:t>–</a:t>
            </a:r>
            <a:r>
              <a:rPr lang="en-US" sz="2000" dirty="0"/>
              <a:t> lazy assignment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“:=“ </a:t>
            </a:r>
            <a:r>
              <a:rPr lang="mr-IN" sz="2000" dirty="0"/>
              <a:t>–</a:t>
            </a:r>
            <a:r>
              <a:rPr lang="en-US" sz="2000" dirty="0"/>
              <a:t> immediate assignment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“?=“ </a:t>
            </a:r>
            <a:r>
              <a:rPr lang="mr-IN" sz="2000" dirty="0"/>
              <a:t>–</a:t>
            </a:r>
            <a:r>
              <a:rPr lang="en-US" sz="2000" dirty="0"/>
              <a:t> conditional assignment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“+=“ </a:t>
            </a:r>
            <a:r>
              <a:rPr lang="mr-IN" sz="2000" dirty="0"/>
              <a:t>–</a:t>
            </a:r>
            <a:r>
              <a:rPr lang="en-US" sz="2000" dirty="0"/>
              <a:t> concatenation</a:t>
            </a:r>
          </a:p>
          <a:p>
            <a:r>
              <a:rPr lang="en-US" sz="2000" dirty="0"/>
              <a:t>To use the value of any variable, surround the variable in parentheses or curly brackets and prepend a dollar sign:</a:t>
            </a:r>
          </a:p>
          <a:p>
            <a:pPr lvl="1"/>
            <a:r>
              <a:rPr lang="en-US" sz="2000" dirty="0"/>
              <a:t>$(&lt;</a:t>
            </a:r>
            <a:r>
              <a:rPr lang="en-US" sz="2000" dirty="0" err="1"/>
              <a:t>variable_name</a:t>
            </a:r>
            <a:r>
              <a:rPr lang="en-US" sz="2000" dirty="0"/>
              <a:t>&gt;) or ${&lt;</a:t>
            </a:r>
            <a:r>
              <a:rPr lang="en-US" sz="2000" dirty="0" err="1"/>
              <a:t>variable_name</a:t>
            </a:r>
            <a:r>
              <a:rPr lang="en-US" sz="2000" dirty="0"/>
              <a:t>&gt;}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441B9-535B-D147-8D02-EE24C7CC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9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1C03DA7-B103-5B4D-A81D-334FB0CA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1169E-1429-7646-AA7B-BD3AAF5B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1999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{80A3AEFB-0AFA-6F4F-83A0-7384C8945BC2}tf10001063</Template>
  <TotalTime>1116</TotalTime>
  <Words>2093</Words>
  <Application>Microsoft Macintosh PowerPoint</Application>
  <PresentationFormat>Widescreen</PresentationFormat>
  <Paragraphs>323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Courier</vt:lpstr>
      <vt:lpstr>Office Theme</vt:lpstr>
      <vt:lpstr>Introduction to Make</vt:lpstr>
      <vt:lpstr>What’s the make program?</vt:lpstr>
      <vt:lpstr>What’s a Makefile?</vt:lpstr>
      <vt:lpstr>What’s a rule?</vt:lpstr>
      <vt:lpstr>What’s a target?</vt:lpstr>
      <vt:lpstr>What’s a phony target?</vt:lpstr>
      <vt:lpstr>Some conventional phony targets</vt:lpstr>
      <vt:lpstr>Some useful make flags/options</vt:lpstr>
      <vt:lpstr>Variables in Makefiles</vt:lpstr>
      <vt:lpstr>Lazy Assignment – “=“</vt:lpstr>
      <vt:lpstr>Immediate Assignment – “:=“</vt:lpstr>
      <vt:lpstr>Conditional Assignment – “?=“</vt:lpstr>
      <vt:lpstr>Concatenation – “+=“</vt:lpstr>
      <vt:lpstr>What’s a dependency?</vt:lpstr>
      <vt:lpstr>Topological Ordering</vt:lpstr>
      <vt:lpstr>What’s a command?</vt:lpstr>
      <vt:lpstr>Commands, Compilers, and Compiler Flags</vt:lpstr>
      <vt:lpstr>What we can do so far!</vt:lpstr>
      <vt:lpstr>Automatic Variables</vt:lpstr>
      <vt:lpstr>The shell function</vt:lpstr>
      <vt:lpstr>The wildcard function</vt:lpstr>
      <vt:lpstr>The patsubst function</vt:lpstr>
      <vt:lpstr>“*” vs “%”</vt:lpstr>
      <vt:lpstr>Pattern matching</vt:lpstr>
      <vt:lpstr>Pattern Matching (cont’d)</vt:lpstr>
      <vt:lpstr>Putting it all together</vt:lpstr>
      <vt:lpstr>Recursive use of make</vt:lpstr>
      <vt:lpstr>Including Makefiles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Make</dc:title>
  <dc:creator>Sinjoni Mukhopadhyay</dc:creator>
  <cp:lastModifiedBy>Eugene Chou</cp:lastModifiedBy>
  <cp:revision>88</cp:revision>
  <dcterms:created xsi:type="dcterms:W3CDTF">2020-02-12T20:35:04Z</dcterms:created>
  <dcterms:modified xsi:type="dcterms:W3CDTF">2021-03-11T00:40:04Z</dcterms:modified>
</cp:coreProperties>
</file>